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59" r:id="rId4"/>
    <p:sldId id="260" r:id="rId5"/>
    <p:sldId id="261" r:id="rId6"/>
    <p:sldId id="263" r:id="rId7"/>
    <p:sldId id="264" r:id="rId8"/>
    <p:sldId id="279" r:id="rId9"/>
    <p:sldId id="262" r:id="rId10"/>
    <p:sldId id="266" r:id="rId11"/>
    <p:sldId id="267" r:id="rId12"/>
    <p:sldId id="268" r:id="rId13"/>
    <p:sldId id="270" r:id="rId14"/>
    <p:sldId id="269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F9E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82AD0E9-12E2-CE73-CA3E-5A5370568F14}" v="2279" dt="2025-05-19T01:13:48.451"/>
    <p1510:client id="{57F1EAFC-D189-7443-C164-012FB4D1881D}" v="1404" dt="2025-05-19T04:38:45.515"/>
    <p1510:client id="{B2ABA521-0F66-99D1-74B8-30DEA78456EA}" v="265" dt="2025-05-19T01:42:02.80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5/18/2025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github.com/minivision-ai/Silent-Face-Anti-Spoofing/commits?author=zhuyingSeu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9429" y="197543"/>
            <a:ext cx="10878456" cy="324934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Face-recognition based door locking system with OTP verification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2307044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800" b="1" dirty="0"/>
              <a:t>Presented by:</a:t>
            </a:r>
          </a:p>
          <a:p>
            <a:r>
              <a:rPr lang="en-US" dirty="0" err="1"/>
              <a:t>Aagaman</a:t>
            </a:r>
            <a:r>
              <a:rPr lang="en-US" dirty="0"/>
              <a:t> K.C. </a:t>
            </a:r>
          </a:p>
          <a:p>
            <a:r>
              <a:rPr lang="en-US" dirty="0"/>
              <a:t>Ajay Panta</a:t>
            </a:r>
          </a:p>
          <a:p>
            <a:r>
              <a:rPr lang="en-US" dirty="0"/>
              <a:t>Chandra Kamal Singh</a:t>
            </a:r>
          </a:p>
          <a:p>
            <a:r>
              <a:rPr lang="en-US" dirty="0"/>
              <a:t>Gaurav Bhujel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2C7B3E-D3DE-A799-C513-6177A6A58C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000" dirty="0">
                <a:solidFill>
                  <a:schemeClr val="accent2"/>
                </a:solidFill>
              </a:rPr>
              <a:t>Anti-spoof Model by </a:t>
            </a:r>
            <a:r>
              <a:rPr lang="en-US" sz="4000" u="sng" dirty="0">
                <a:solidFill>
                  <a:schemeClr val="accent2"/>
                </a:solidFill>
                <a:ea typeface="+mj-lt"/>
                <a:cs typeface="+mj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zhuyingSeu</a:t>
            </a:r>
            <a:endParaRPr lang="en-US" sz="4000" u="sng">
              <a:solidFill>
                <a:schemeClr val="accent2"/>
              </a:solidFill>
              <a:hlinkClick r:id="" action="ppaction://noaction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pic>
        <p:nvPicPr>
          <p:cNvPr id="4" name="Content Placeholder 3" descr="A diagram of a block diagram&#10;&#10;AI-generated content may be incorrect.">
            <a:extLst>
              <a:ext uri="{FF2B5EF4-FFF2-40B4-BE49-F238E27FC236}">
                <a16:creationId xmlns:a16="http://schemas.microsoft.com/office/drawing/2014/main" id="{867A3953-3511-B5B6-5B41-47350E0357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 r="245" b="24474"/>
          <a:stretch>
            <a:fillRect/>
          </a:stretch>
        </p:blipFill>
        <p:spPr>
          <a:xfrm>
            <a:off x="312058" y="1601358"/>
            <a:ext cx="11879933" cy="5256421"/>
          </a:xfrm>
        </p:spPr>
      </p:pic>
    </p:spTree>
    <p:extLst>
      <p:ext uri="{BB962C8B-B14F-4D97-AF65-F5344CB8AC3E}">
        <p14:creationId xmlns:p14="http://schemas.microsoft.com/office/powerpoint/2010/main" val="22994640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E38580-9278-11B0-DF93-4A69D00917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A diagram of a computer program&#10;&#10;AI-generated content may be incorrect.">
            <a:extLst>
              <a:ext uri="{FF2B5EF4-FFF2-40B4-BE49-F238E27FC236}">
                <a16:creationId xmlns:a16="http://schemas.microsoft.com/office/drawing/2014/main" id="{BE2D122F-F98F-BC7A-4FDB-096872B717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79817" y="6239"/>
            <a:ext cx="5947166" cy="6857998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3879E69-48DC-CA58-A89D-DCB6FA22DC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Anti-spoof Model</a:t>
            </a:r>
            <a:endParaRPr lang="en-US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38839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EB492CD-616E-47F8-933B-5E2D952A0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0007FE00-9498-4706-B255-6437B0252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59383CF9-23B5-4335-9B21-1791C4CF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2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69EC6B-EF97-6115-2582-0243F46336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4962" y="479493"/>
            <a:ext cx="5458838" cy="13255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Anti-spoof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826A41-AA69-F022-B0C8-635377F01A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4962" y="1984443"/>
            <a:ext cx="5458838" cy="4192520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dirty="0"/>
              <a:t>Advantage of this model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2800" dirty="0"/>
              <a:t>CNN based image classifier with cross entropy error for back tracking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2800" dirty="0"/>
              <a:t>Parallel Fast Fourier transform based classifier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2800" dirty="0"/>
              <a:t>13000 dataset were taken to train this model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/>
              <a:t>CNN (spatial 2D) is better than PCA method or ANN(both </a:t>
            </a:r>
            <a:r>
              <a:rPr lang="en-US" err="1"/>
              <a:t>flaten</a:t>
            </a:r>
            <a:r>
              <a:rPr lang="en-US" dirty="0"/>
              <a:t> 1D)</a:t>
            </a:r>
          </a:p>
          <a:p>
            <a:pPr lvl="1">
              <a:buFont typeface="Courier New" panose="020B0604020202020204" pitchFamily="34" charset="0"/>
              <a:buChar char="o"/>
            </a:pPr>
            <a:endParaRPr lang="en-US" sz="2800" dirty="0"/>
          </a:p>
          <a:p>
            <a:pPr lvl="1">
              <a:buFont typeface="Courier New" panose="020B0604020202020204" pitchFamily="34" charset="0"/>
              <a:buChar char="o"/>
            </a:pPr>
            <a:endParaRPr lang="en-US" sz="2800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07A67C9-837F-EBDD-0542-756FA11531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790125"/>
              </p:ext>
            </p:extLst>
          </p:nvPr>
        </p:nvGraphicFramePr>
        <p:xfrm>
          <a:off x="319128" y="2579076"/>
          <a:ext cx="5035881" cy="1721942"/>
        </p:xfrm>
        <a:graphic>
          <a:graphicData uri="http://schemas.openxmlformats.org/drawingml/2006/table">
            <a:tbl>
              <a:tblPr bandRow="1">
                <a:noFill/>
                <a:tableStyleId>{5C22544A-7EE6-4342-B048-85BDC9FD1C3A}</a:tableStyleId>
              </a:tblPr>
              <a:tblGrid>
                <a:gridCol w="1193972">
                  <a:extLst>
                    <a:ext uri="{9D8B030D-6E8A-4147-A177-3AD203B41FA5}">
                      <a16:colId xmlns:a16="http://schemas.microsoft.com/office/drawing/2014/main" val="3681445858"/>
                    </a:ext>
                  </a:extLst>
                </a:gridCol>
                <a:gridCol w="1135521">
                  <a:extLst>
                    <a:ext uri="{9D8B030D-6E8A-4147-A177-3AD203B41FA5}">
                      <a16:colId xmlns:a16="http://schemas.microsoft.com/office/drawing/2014/main" val="3627778479"/>
                    </a:ext>
                  </a:extLst>
                </a:gridCol>
                <a:gridCol w="1582960">
                  <a:extLst>
                    <a:ext uri="{9D8B030D-6E8A-4147-A177-3AD203B41FA5}">
                      <a16:colId xmlns:a16="http://schemas.microsoft.com/office/drawing/2014/main" val="2986066880"/>
                    </a:ext>
                  </a:extLst>
                </a:gridCol>
                <a:gridCol w="1123428">
                  <a:extLst>
                    <a:ext uri="{9D8B030D-6E8A-4147-A177-3AD203B41FA5}">
                      <a16:colId xmlns:a16="http://schemas.microsoft.com/office/drawing/2014/main" val="1489457434"/>
                    </a:ext>
                  </a:extLst>
                </a:gridCol>
              </a:tblGrid>
              <a:tr h="627508">
                <a:tc>
                  <a:txBody>
                    <a:bodyPr/>
                    <a:lstStyle/>
                    <a:p>
                      <a:pPr algn="ctr"/>
                      <a:r>
                        <a:rPr lang="en-US" sz="2400" cap="none" spc="0" dirty="0">
                          <a:solidFill>
                            <a:schemeClr val="tx1"/>
                          </a:solidFill>
                        </a:rPr>
                        <a:t>FLOPs</a:t>
                      </a:r>
                    </a:p>
                  </a:txBody>
                  <a:tcPr marL="78689" marR="78689" marT="39345" marB="78689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cap="none" spc="0" dirty="0">
                          <a:solidFill>
                            <a:schemeClr val="tx1"/>
                          </a:solidFill>
                        </a:rPr>
                        <a:t>Speed (</a:t>
                      </a:r>
                      <a:r>
                        <a:rPr lang="en-US" sz="2400" cap="none" spc="0" err="1">
                          <a:solidFill>
                            <a:schemeClr val="tx1"/>
                          </a:solidFill>
                        </a:rPr>
                        <a:t>ms</a:t>
                      </a:r>
                      <a:r>
                        <a:rPr lang="en-US" sz="2400" cap="none" spc="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 marL="78689" marR="78689" marT="39345" marB="78689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cap="none" spc="0" dirty="0">
                          <a:solidFill>
                            <a:schemeClr val="tx1"/>
                          </a:solidFill>
                        </a:rPr>
                        <a:t>FPR</a:t>
                      </a:r>
                    </a:p>
                  </a:txBody>
                  <a:tcPr marL="78689" marR="78689" marT="39345" marB="78689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cap="none" spc="0" dirty="0">
                          <a:solidFill>
                            <a:schemeClr val="tx1"/>
                          </a:solidFill>
                        </a:rPr>
                        <a:t>TPR</a:t>
                      </a:r>
                    </a:p>
                  </a:txBody>
                  <a:tcPr marL="78689" marR="78689" marT="39345" marB="78689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7026845"/>
                  </a:ext>
                </a:extLst>
              </a:tr>
              <a:tr h="872388">
                <a:tc>
                  <a:txBody>
                    <a:bodyPr/>
                    <a:lstStyle/>
                    <a:p>
                      <a:pPr algn="ctr"/>
                      <a:r>
                        <a:rPr lang="en-US" sz="2400" cap="none" spc="0" dirty="0">
                          <a:solidFill>
                            <a:schemeClr val="tx1"/>
                          </a:solidFill>
                        </a:rPr>
                        <a:t>84M</a:t>
                      </a:r>
                    </a:p>
                  </a:txBody>
                  <a:tcPr marL="78689" marR="78689" marT="39345" marB="78689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cap="none" spc="0" dirty="0">
                          <a:solidFill>
                            <a:schemeClr val="tx1"/>
                          </a:solidFill>
                        </a:rPr>
                        <a:t>20ms</a:t>
                      </a:r>
                    </a:p>
                  </a:txBody>
                  <a:tcPr marL="78689" marR="78689" marT="39345" marB="78689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cap="none" spc="0" dirty="0">
                          <a:solidFill>
                            <a:schemeClr val="tx1"/>
                          </a:solidFill>
                        </a:rPr>
                        <a:t>1e-5(0.001%)</a:t>
                      </a:r>
                    </a:p>
                  </a:txBody>
                  <a:tcPr marL="78689" marR="78689" marT="39345" marB="78689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cap="none" spc="0" dirty="0">
                          <a:solidFill>
                            <a:schemeClr val="tx1"/>
                          </a:solidFill>
                        </a:rPr>
                        <a:t>97.8%</a:t>
                      </a:r>
                    </a:p>
                  </a:txBody>
                  <a:tcPr marL="78689" marR="78689" marT="39345" marB="78689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01487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088580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B1116C-43D5-92F3-F552-2EC6B233E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Sample Output</a:t>
            </a:r>
          </a:p>
        </p:txBody>
      </p:sp>
      <p:pic>
        <p:nvPicPr>
          <p:cNvPr id="4" name="anti_spoofing">
            <a:hlinkClick r:id="" action="ppaction://media"/>
            <a:extLst>
              <a:ext uri="{FF2B5EF4-FFF2-40B4-BE49-F238E27FC236}">
                <a16:creationId xmlns:a16="http://schemas.microsoft.com/office/drawing/2014/main" id="{55CE0B1B-3E7D-24EC-204B-6B88306A400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603750" y="676275"/>
            <a:ext cx="7366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003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diagram of facial recognition&#10;&#10;AI-generated content may be incorrect.">
            <a:extLst>
              <a:ext uri="{FF2B5EF4-FFF2-40B4-BE49-F238E27FC236}">
                <a16:creationId xmlns:a16="http://schemas.microsoft.com/office/drawing/2014/main" id="{70118331-DB3C-DCE8-449E-1007560C9F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94128" y="27432"/>
            <a:ext cx="8082223" cy="676656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A0FD5E7-E7F1-67F4-8CDD-7D5DFC212F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080" y="669925"/>
            <a:ext cx="3058160" cy="3906203"/>
          </a:xfrm>
        </p:spPr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Facial Recognition Model by DLIB</a:t>
            </a:r>
          </a:p>
        </p:txBody>
      </p:sp>
    </p:spTree>
    <p:extLst>
      <p:ext uri="{BB962C8B-B14F-4D97-AF65-F5344CB8AC3E}">
        <p14:creationId xmlns:p14="http://schemas.microsoft.com/office/powerpoint/2010/main" val="8327862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Slide Background">
            <a:extLst>
              <a:ext uri="{FF2B5EF4-FFF2-40B4-BE49-F238E27FC236}">
                <a16:creationId xmlns:a16="http://schemas.microsoft.com/office/drawing/2014/main" id="{FE1EC756-41E9-4FD6-AD48-EF46A28137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E66F6371-9EA5-9354-29DC-1D07B921F7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4290"/>
            <a:ext cx="12192000" cy="1733407"/>
          </a:xfrm>
          <a:prstGeom prst="rect">
            <a:avLst/>
          </a:prstGeom>
          <a:ln>
            <a:noFill/>
          </a:ln>
          <a:effectLst>
            <a:outerShdw blurRad="254000" dist="38100" dir="5460000" sx="94000" sy="94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99D104-DDDA-56C6-DF71-4660DC0A73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5" y="307447"/>
            <a:ext cx="10693884" cy="110993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 dirty="0">
                <a:solidFill>
                  <a:schemeClr val="accent2"/>
                </a:solidFill>
                <a:latin typeface="+mj-lt"/>
                <a:ea typeface="+mj-ea"/>
                <a:cs typeface="+mj-cs"/>
              </a:rPr>
              <a:t>DLIB (ResNet-34) Face Recognition model</a:t>
            </a:r>
            <a:endParaRPr lang="en-US" sz="4000" kern="1200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ECE5656-FB91-595E-4354-4B589837CCE8}"/>
              </a:ext>
            </a:extLst>
          </p:cNvPr>
          <p:cNvSpPr txBox="1"/>
          <p:nvPr/>
        </p:nvSpPr>
        <p:spPr>
          <a:xfrm>
            <a:off x="7190509" y="2357888"/>
            <a:ext cx="4265370" cy="390263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Advantages of </a:t>
            </a:r>
            <a:r>
              <a:rPr lang="en-US" sz="2400" err="1"/>
              <a:t>Dlib</a:t>
            </a:r>
            <a:r>
              <a:rPr lang="en-US" sz="2400" dirty="0"/>
              <a:t> CNN Face Recognition Model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CNN classifier with </a:t>
            </a:r>
            <a:r>
              <a:rPr lang="en-US" sz="2400" err="1"/>
              <a:t>softmax</a:t>
            </a:r>
            <a:r>
              <a:rPr lang="en-US" sz="2400" dirty="0"/>
              <a:t> cross-entropy for robust training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Industry Standard Open-source service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Trained on ~3 million images with 7,485 identities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Outputs 128-D embeddings for accurate face representation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9F99E673-5543-F673-97F4-2587F9C73D0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46322878"/>
              </p:ext>
            </p:extLst>
          </p:nvPr>
        </p:nvGraphicFramePr>
        <p:xfrm>
          <a:off x="736122" y="3207177"/>
          <a:ext cx="5804958" cy="2076918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879423">
                  <a:extLst>
                    <a:ext uri="{9D8B030D-6E8A-4147-A177-3AD203B41FA5}">
                      <a16:colId xmlns:a16="http://schemas.microsoft.com/office/drawing/2014/main" val="4258181805"/>
                    </a:ext>
                  </a:extLst>
                </a:gridCol>
                <a:gridCol w="1254742">
                  <a:extLst>
                    <a:ext uri="{9D8B030D-6E8A-4147-A177-3AD203B41FA5}">
                      <a16:colId xmlns:a16="http://schemas.microsoft.com/office/drawing/2014/main" val="2587390690"/>
                    </a:ext>
                  </a:extLst>
                </a:gridCol>
                <a:gridCol w="1297441">
                  <a:extLst>
                    <a:ext uri="{9D8B030D-6E8A-4147-A177-3AD203B41FA5}">
                      <a16:colId xmlns:a16="http://schemas.microsoft.com/office/drawing/2014/main" val="3271712052"/>
                    </a:ext>
                  </a:extLst>
                </a:gridCol>
                <a:gridCol w="1373352">
                  <a:extLst>
                    <a:ext uri="{9D8B030D-6E8A-4147-A177-3AD203B41FA5}">
                      <a16:colId xmlns:a16="http://schemas.microsoft.com/office/drawing/2014/main" val="2384445462"/>
                    </a:ext>
                  </a:extLst>
                </a:gridCol>
              </a:tblGrid>
              <a:tr h="856273">
                <a:tc>
                  <a:txBody>
                    <a:bodyPr/>
                    <a:lstStyle/>
                    <a:p>
                      <a:r>
                        <a:rPr lang="en-US" sz="2400" b="1" dirty="0"/>
                        <a:t>FLOPs</a:t>
                      </a:r>
                    </a:p>
                  </a:txBody>
                  <a:tcPr marL="91093" marR="91093" marT="45546" marB="4554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/>
                        <a:t>Speed (</a:t>
                      </a:r>
                      <a:r>
                        <a:rPr lang="en-US" sz="2400" b="1" err="1"/>
                        <a:t>ms</a:t>
                      </a:r>
                      <a:r>
                        <a:rPr lang="en-US" sz="2400" b="1" dirty="0"/>
                        <a:t>)*</a:t>
                      </a:r>
                    </a:p>
                  </a:txBody>
                  <a:tcPr marL="91093" marR="91093" marT="45546" marB="4554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/>
                        <a:t>FPR</a:t>
                      </a:r>
                    </a:p>
                  </a:txBody>
                  <a:tcPr marL="91093" marR="91093" marT="45546" marB="4554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/>
                        <a:t>TPR</a:t>
                      </a:r>
                    </a:p>
                  </a:txBody>
                  <a:tcPr marL="91093" marR="91093" marT="45546" marB="4554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2068622"/>
                  </a:ext>
                </a:extLst>
              </a:tr>
              <a:tr h="1220645">
                <a:tc>
                  <a:txBody>
                    <a:bodyPr/>
                    <a:lstStyle/>
                    <a:p>
                      <a:r>
                        <a:rPr lang="en-US" sz="2400" dirty="0"/>
                        <a:t>~500M</a:t>
                      </a:r>
                    </a:p>
                  </a:txBody>
                  <a:tcPr marL="91093" marR="91093" marT="45546" marB="4554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~35ms</a:t>
                      </a:r>
                    </a:p>
                  </a:txBody>
                  <a:tcPr marL="91093" marR="91093" marT="45546" marB="4554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~0.6% (0.006)</a:t>
                      </a:r>
                    </a:p>
                  </a:txBody>
                  <a:tcPr marL="91093" marR="91093" marT="45546" marB="4554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~99.4%</a:t>
                      </a:r>
                    </a:p>
                  </a:txBody>
                  <a:tcPr marL="91093" marR="91093" marT="45546" marB="4554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04145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958584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25DED-37D3-CC72-E056-3523CEE631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Sample output</a:t>
            </a:r>
          </a:p>
        </p:txBody>
      </p:sp>
      <p:pic>
        <p:nvPicPr>
          <p:cNvPr id="4" name="facerecog_sample">
            <a:hlinkClick r:id="" action="ppaction://media"/>
            <a:extLst>
              <a:ext uri="{FF2B5EF4-FFF2-40B4-BE49-F238E27FC236}">
                <a16:creationId xmlns:a16="http://schemas.microsoft.com/office/drawing/2014/main" id="{F7C9444A-953E-E0EF-CEE0-6315EB24F1A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405313" y="361950"/>
            <a:ext cx="7551737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371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7653B-014C-1332-1684-AE3CB0CD2A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accent2"/>
                </a:solidFill>
                <a:ea typeface="+mj-lt"/>
                <a:cs typeface="+mj-lt"/>
              </a:rPr>
              <a:t>🚀</a:t>
            </a:r>
            <a:r>
              <a:rPr lang="en-US" dirty="0">
                <a:solidFill>
                  <a:schemeClr val="accent2"/>
                </a:solidFill>
              </a:rPr>
              <a:t>Major Highlight of the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29D97F-C3FC-4699-50A2-A1F81B619F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dirty="0">
                <a:solidFill>
                  <a:srgbClr val="000000"/>
                </a:solidFill>
                <a:ea typeface="+mn-lt"/>
                <a:cs typeface="+mn-lt"/>
              </a:rPr>
              <a:t>☁️ </a:t>
            </a:r>
            <a:r>
              <a:rPr lang="en-US" b="1" dirty="0">
                <a:ea typeface="+mn-lt"/>
                <a:cs typeface="+mn-lt"/>
              </a:rPr>
              <a:t>Cloud Integration</a:t>
            </a:r>
            <a:endParaRPr lang="en-US" dirty="0"/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>
                <a:ea typeface="+mn-lt"/>
                <a:cs typeface="+mn-lt"/>
              </a:rPr>
              <a:t>All the project done in smart door locking system so far integrate the recognition model uploaded in hardware itself (from Literature review)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>
                <a:ea typeface="+mn-lt"/>
                <a:cs typeface="+mn-lt"/>
              </a:rPr>
              <a:t>Remote cloud system store models for each hardware system include</a:t>
            </a:r>
          </a:p>
          <a:p>
            <a:pPr lvl="2">
              <a:buFont typeface="Wingdings" panose="020B0604020202020204" pitchFamily="34" charset="0"/>
              <a:buChar char="§"/>
            </a:pPr>
            <a:r>
              <a:rPr lang="en-US" dirty="0">
                <a:ea typeface="+mn-lt"/>
                <a:cs typeface="+mn-lt"/>
              </a:rPr>
              <a:t>Face registered</a:t>
            </a:r>
          </a:p>
          <a:p>
            <a:pPr lvl="2">
              <a:buFont typeface="Wingdings" panose="020B0604020202020204" pitchFamily="34" charset="0"/>
              <a:buChar char="§"/>
            </a:pPr>
            <a:r>
              <a:rPr lang="en-US" dirty="0">
                <a:ea typeface="+mn-lt"/>
                <a:cs typeface="+mn-lt"/>
              </a:rPr>
              <a:t>Name, facial encoding, unique Id, and image of each face</a:t>
            </a:r>
          </a:p>
          <a:p>
            <a:pPr lvl="2">
              <a:buFont typeface="Wingdings" panose="020B0604020202020204" pitchFamily="34" charset="0"/>
              <a:buChar char="§"/>
            </a:pPr>
            <a:r>
              <a:rPr lang="en-US" dirty="0">
                <a:ea typeface="+mn-lt"/>
                <a:cs typeface="+mn-lt"/>
              </a:rPr>
              <a:t>Telegram chat ID and bot token</a:t>
            </a:r>
          </a:p>
          <a:p>
            <a:r>
              <a:rPr lang="en-US" dirty="0">
                <a:ea typeface="+mn-lt"/>
                <a:cs typeface="+mn-lt"/>
              </a:rPr>
              <a:t>.</a:t>
            </a:r>
          </a:p>
          <a:p>
            <a:r>
              <a:rPr lang="en-US" dirty="0"/>
              <a:t>🖥️ </a:t>
            </a:r>
            <a:r>
              <a:rPr lang="en-US" b="1" dirty="0">
                <a:ea typeface="+mn-lt"/>
                <a:cs typeface="+mn-lt"/>
              </a:rPr>
              <a:t>Interactive User Interface (UI)</a:t>
            </a:r>
            <a:endParaRPr lang="en-US" dirty="0"/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/>
              <a:t>User can register face from the web-app for their system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/>
              <a:t>OTP is send in telegram message in real-time</a:t>
            </a:r>
          </a:p>
        </p:txBody>
      </p:sp>
    </p:spTree>
    <p:extLst>
      <p:ext uri="{BB962C8B-B14F-4D97-AF65-F5344CB8AC3E}">
        <p14:creationId xmlns:p14="http://schemas.microsoft.com/office/powerpoint/2010/main" val="6834677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5156E5-8068-3F3B-2E0F-087B8CB2A8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CC6475-475D-DADD-6E9D-87A74EACDE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accent2"/>
                </a:solidFill>
                <a:ea typeface="+mj-lt"/>
                <a:cs typeface="+mj-lt"/>
              </a:rPr>
              <a:t>🚀</a:t>
            </a:r>
            <a:r>
              <a:rPr lang="en-US" dirty="0">
                <a:solidFill>
                  <a:schemeClr val="accent2"/>
                </a:solidFill>
              </a:rPr>
              <a:t>Major Highlight of the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84223F-BB01-E7DC-FB4D-1CBB85DB91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ea typeface="+mn-lt"/>
                <a:cs typeface="+mn-lt"/>
              </a:rPr>
              <a:t>📈 </a:t>
            </a:r>
            <a:r>
              <a:rPr lang="en-US" b="1" dirty="0">
                <a:ea typeface="+mn-lt"/>
                <a:cs typeface="+mn-lt"/>
              </a:rPr>
              <a:t>Scalability</a:t>
            </a:r>
            <a:endParaRPr lang="en-US" b="1" dirty="0"/>
          </a:p>
          <a:p>
            <a:pPr lvl="1">
              <a:buFont typeface="Courier New,monospace" panose="020B0604020202020204" pitchFamily="34" charset="0"/>
              <a:buChar char="o"/>
            </a:pPr>
            <a:r>
              <a:rPr lang="en-US" b="1" dirty="0">
                <a:ea typeface="+mn-lt"/>
                <a:cs typeface="+mn-lt"/>
              </a:rPr>
              <a:t>Centralized Network Control</a:t>
            </a:r>
            <a:r>
              <a:rPr lang="en-US" dirty="0">
                <a:ea typeface="+mn-lt"/>
                <a:cs typeface="+mn-lt"/>
              </a:rPr>
              <a:t> </a:t>
            </a:r>
          </a:p>
          <a:p>
            <a:pPr lvl="2">
              <a:buFont typeface="Wingdings,Sans-Serif" panose="020B0604020202020204" pitchFamily="34" charset="0"/>
              <a:buChar char="§"/>
            </a:pPr>
            <a:r>
              <a:rPr lang="en-US" dirty="0">
                <a:ea typeface="+mn-lt"/>
                <a:cs typeface="+mn-lt"/>
              </a:rPr>
              <a:t>All face recognition device can be controlled through centralized server</a:t>
            </a:r>
            <a:endParaRPr lang="en-US" dirty="0"/>
          </a:p>
          <a:p>
            <a:endParaRPr lang="en-US" dirty="0">
              <a:ea typeface="+mn-lt"/>
              <a:cs typeface="+mn-lt"/>
            </a:endParaRPr>
          </a:p>
          <a:p>
            <a:r>
              <a:rPr lang="en-US" b="1" dirty="0">
                <a:ea typeface="+mn-lt"/>
                <a:cs typeface="+mn-lt"/>
              </a:rPr>
              <a:t>🎯 Highly Accurate Model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>
                <a:ea typeface="+mn-lt"/>
                <a:cs typeface="+mn-lt"/>
              </a:rPr>
              <a:t>97.8% accuracy in anti-spoof model and 99% accuracy in facial recognition model</a:t>
            </a:r>
          </a:p>
          <a:p>
            <a:pPr lvl="2">
              <a:buFont typeface="Wingdings" panose="020B0604020202020204" pitchFamily="34" charset="0"/>
              <a:buChar char="§"/>
            </a:pPr>
            <a:endParaRPr lang="en-US"/>
          </a:p>
          <a:p>
            <a:pPr marL="914400" lvl="2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76028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9AAAE-8D02-FA77-7B34-C7C8C70DD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Limitation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929FE5-7FFD-A640-A97B-8D5487482E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ea typeface="+mn-lt"/>
                <a:cs typeface="+mn-lt"/>
              </a:rPr>
              <a:t>🌤️ </a:t>
            </a:r>
            <a:r>
              <a:rPr lang="en-US" dirty="0"/>
              <a:t>Fairly good lighting condition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/>
              <a:t>Mitigation: OTP utilization</a:t>
            </a:r>
          </a:p>
          <a:p>
            <a:r>
              <a:rPr lang="en-US" dirty="0">
                <a:ea typeface="+mn-lt"/>
                <a:cs typeface="+mn-lt"/>
              </a:rPr>
              <a:t>🌐 Network Dependency</a:t>
            </a:r>
          </a:p>
          <a:p>
            <a:pPr lvl="1">
              <a:buFont typeface="Courier New,monospace" panose="020B0604020202020204" pitchFamily="34" charset="0"/>
              <a:buChar char="o"/>
            </a:pPr>
            <a:r>
              <a:rPr lang="en-US" dirty="0"/>
              <a:t>Require very stable connection due to 2 way communication </a:t>
            </a:r>
            <a:r>
              <a:rPr lang="en-US" dirty="0" err="1"/>
              <a:t>betweensystem</a:t>
            </a:r>
            <a:r>
              <a:rPr lang="en-US" dirty="0"/>
              <a:t> to server and server to system</a:t>
            </a:r>
          </a:p>
          <a:p>
            <a:pPr lvl="1">
              <a:buFont typeface="Courier New,monospace" panose="020B0604020202020204" pitchFamily="34" charset="0"/>
              <a:buChar char="o"/>
            </a:pPr>
            <a:r>
              <a:rPr lang="en-US" dirty="0"/>
              <a:t>Mitigation: Can be solved by Master password</a:t>
            </a:r>
          </a:p>
          <a:p>
            <a:r>
              <a:rPr lang="en-US" dirty="0">
                <a:ea typeface="+mn-lt"/>
                <a:cs typeface="+mn-lt"/>
              </a:rPr>
              <a:t>⚡ </a:t>
            </a:r>
            <a:r>
              <a:rPr lang="en-US" dirty="0"/>
              <a:t>Real-time processing load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/>
              <a:t>Cloud server or service provider need have high processing power for real-time update</a:t>
            </a:r>
          </a:p>
        </p:txBody>
      </p:sp>
    </p:spTree>
    <p:extLst>
      <p:ext uri="{BB962C8B-B14F-4D97-AF65-F5344CB8AC3E}">
        <p14:creationId xmlns:p14="http://schemas.microsoft.com/office/powerpoint/2010/main" val="26722800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8F7E3B-A10D-B19D-53EB-5FF16BED0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138265"/>
            <a:ext cx="5791199" cy="958312"/>
          </a:xfrm>
        </p:spPr>
        <p:txBody>
          <a:bodyPr anchor="t">
            <a:normAutofit/>
          </a:bodyPr>
          <a:lstStyle/>
          <a:p>
            <a:pPr algn="ctr"/>
            <a:r>
              <a:rPr lang="en-US" sz="3200" dirty="0">
                <a:solidFill>
                  <a:schemeClr val="accent2"/>
                </a:solidFill>
              </a:rPr>
              <a:t>Introduction</a:t>
            </a:r>
            <a:endParaRPr lang="en-US" dirty="0">
              <a:solidFill>
                <a:schemeClr val="accent2"/>
              </a:solidFill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C23E3B9-5ABF-58B3-E2B0-E9A5DAA900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5140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7A019A-591E-152A-5112-4B4E704C65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1945484"/>
            <a:ext cx="5791199" cy="420862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/>
              <a:t>Facial recognition based door locking system provide alternative to conventional door locking system by leverages anti-spoofing facial detection for opening door with OTP verification.</a:t>
            </a:r>
          </a:p>
          <a:p>
            <a:r>
              <a:rPr lang="en-US" sz="2000" dirty="0"/>
              <a:t>Utilizing multi-layered  system including anti-spoofing layer, facial recognition layer , communication and hardware control layer which make this system very modular, dynamic and easy to control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F8BC164-E230-753F-2C7E-B4EE7BA77C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88086" y="0"/>
            <a:ext cx="4803913" cy="6858000"/>
          </a:xfrm>
          <a:prstGeom prst="rect">
            <a:avLst/>
          </a:prstGeom>
          <a:solidFill>
            <a:schemeClr val="bg1">
              <a:lumMod val="9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diagram of a process&#10;&#10;AI-generated content may be incorrect.">
            <a:extLst>
              <a:ext uri="{FF2B5EF4-FFF2-40B4-BE49-F238E27FC236}">
                <a16:creationId xmlns:a16="http://schemas.microsoft.com/office/drawing/2014/main" id="{D77D616A-7820-AE52-705E-C73A2DA252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6909" y="289523"/>
            <a:ext cx="3849474" cy="5693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5423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A98EDE-B5D1-BFDC-CE24-8B7228527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Future Scope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8F4DA0-98CE-C92D-9FE1-EAC9020714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3200" dirty="0"/>
              <a:t>Cloud Deployment</a:t>
            </a:r>
          </a:p>
          <a:p>
            <a:r>
              <a:rPr lang="en-US" sz="3200" dirty="0"/>
              <a:t>Mobile app control</a:t>
            </a:r>
          </a:p>
          <a:p>
            <a:r>
              <a:rPr lang="en-US" sz="3200" dirty="0"/>
              <a:t>Offline </a:t>
            </a:r>
            <a:r>
              <a:rPr lang="en-US" sz="3200" dirty="0">
                <a:ea typeface="+mn-lt"/>
                <a:cs typeface="+mn-lt"/>
              </a:rPr>
              <a:t>Resilience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4902301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E71843-74C1-0B7F-FBC3-9383D18BBC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4D08A3-E3AF-DE9C-E538-4AE61C560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Reference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0CBEE7-1D9F-B560-E6FA-F4C4A0836F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dirty="0"/>
              <a:t>D. S. Rajavel, M. </a:t>
            </a:r>
            <a:r>
              <a:rPr lang="en-US" sz="2400" dirty="0" err="1"/>
              <a:t>Santhoshkumaar</a:t>
            </a:r>
            <a:r>
              <a:rPr lang="en-US" sz="2400" dirty="0"/>
              <a:t>, and S.D., “Face recognition-based door </a:t>
            </a:r>
            <a:r>
              <a:rPr lang="en-US" sz="2400" dirty="0" err="1"/>
              <a:t>lockingsystem</a:t>
            </a:r>
            <a:r>
              <a:rPr lang="en-US" sz="2400" dirty="0"/>
              <a:t> with OTP verification”, Apr. 2024,India</a:t>
            </a:r>
            <a:endParaRPr lang="en-US" sz="2400"/>
          </a:p>
          <a:p>
            <a:r>
              <a:rPr lang="en-US" sz="2400" dirty="0"/>
              <a:t>Saputra, A. W. Dimas Ricky. </a:t>
            </a:r>
            <a:r>
              <a:rPr lang="en-US" sz="2400" i="1" dirty="0"/>
              <a:t>"Home </a:t>
            </a:r>
            <a:r>
              <a:rPr lang="en-US" sz="2400" i="1" dirty="0" err="1"/>
              <a:t>DoorSecurity</a:t>
            </a:r>
            <a:r>
              <a:rPr lang="en-US" sz="2400" i="1" dirty="0"/>
              <a:t> System with Face </a:t>
            </a:r>
            <a:r>
              <a:rPr lang="en-US" sz="2400" i="1" dirty="0" err="1"/>
              <a:t>RecognitionUsing</a:t>
            </a:r>
            <a:r>
              <a:rPr lang="en-US" sz="2400" i="1" dirty="0"/>
              <a:t> ESP32-CAM."Nigeria</a:t>
            </a:r>
            <a:endParaRPr lang="en-US" sz="2400" i="1"/>
          </a:p>
          <a:p>
            <a:r>
              <a:rPr lang="en-US" sz="2400" dirty="0">
                <a:ea typeface="+mn-lt"/>
                <a:cs typeface="+mn-lt"/>
              </a:rPr>
              <a:t>Burruel-Zazueta, José Misael, Héctor Rodríguez-Rangel, Gloria Ekaterine Peralta-</a:t>
            </a:r>
            <a:r>
              <a:rPr lang="en-US" sz="2400" dirty="0" err="1">
                <a:ea typeface="+mn-lt"/>
                <a:cs typeface="+mn-lt"/>
              </a:rPr>
              <a:t>Peñuñuri</a:t>
            </a:r>
            <a:r>
              <a:rPr lang="en-US" sz="2400" dirty="0">
                <a:ea typeface="+mn-lt"/>
                <a:cs typeface="+mn-lt"/>
              </a:rPr>
              <a:t>, Vicenç Puig </a:t>
            </a:r>
            <a:r>
              <a:rPr lang="en-US" sz="2400" dirty="0" err="1">
                <a:ea typeface="+mn-lt"/>
                <a:cs typeface="+mn-lt"/>
              </a:rPr>
              <a:t>Cayuela</a:t>
            </a:r>
            <a:r>
              <a:rPr lang="en-US" sz="2400" dirty="0">
                <a:ea typeface="+mn-lt"/>
                <a:cs typeface="+mn-lt"/>
              </a:rPr>
              <a:t>, Ignacio </a:t>
            </a:r>
            <a:r>
              <a:rPr lang="en-US" sz="2400" dirty="0" err="1">
                <a:ea typeface="+mn-lt"/>
                <a:cs typeface="+mn-lt"/>
              </a:rPr>
              <a:t>Algredo</a:t>
            </a:r>
            <a:r>
              <a:rPr lang="en-US" sz="2400" dirty="0">
                <a:ea typeface="+mn-lt"/>
                <a:cs typeface="+mn-lt"/>
              </a:rPr>
              <a:t>-Badillo, and Luis Alberto Morales-Rosales. "Biometric Lock with Facial Recognition Implemented with Deep Learning Techniques." </a:t>
            </a:r>
            <a:r>
              <a:rPr lang="en-US" sz="2400" i="1" dirty="0">
                <a:ea typeface="+mn-lt"/>
                <a:cs typeface="+mn-lt"/>
              </a:rPr>
              <a:t>Computer Science and Information Systems</a:t>
            </a:r>
            <a:r>
              <a:rPr lang="en-US" sz="2400" dirty="0">
                <a:ea typeface="+mn-lt"/>
                <a:cs typeface="+mn-lt"/>
              </a:rPr>
              <a:t>, vol. 21, no. 4, 2024, pp. 1359–1387.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3902030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2B5BD-6FFD-06B1-7464-575B2BF5CE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086248"/>
          </a:xfrm>
        </p:spPr>
        <p:txBody>
          <a:bodyPr>
            <a:normAutofit/>
          </a:bodyPr>
          <a:lstStyle/>
          <a:p>
            <a:pPr algn="ctr"/>
            <a:r>
              <a:rPr lang="en-US" sz="5400" dirty="0">
                <a:solidFill>
                  <a:schemeClr val="accent2"/>
                </a:solidFill>
              </a:rPr>
              <a:t>Project Demonstration</a:t>
            </a:r>
            <a:endParaRPr lang="en-US" sz="540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74971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75ACF-0493-1173-102C-D152DC2C8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C5582E-7766-5843-B8D5-059D30E556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42745"/>
            <a:ext cx="10515600" cy="487965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ea typeface="+mn-lt"/>
                <a:cs typeface="+mn-lt"/>
              </a:rPr>
              <a:t>🔓 </a:t>
            </a:r>
            <a:r>
              <a:rPr lang="en-US" b="1" dirty="0">
                <a:ea typeface="+mn-lt"/>
                <a:cs typeface="+mn-lt"/>
              </a:rPr>
              <a:t>Security Vulnerability</a:t>
            </a:r>
            <a:r>
              <a:rPr lang="en-US" dirty="0">
                <a:ea typeface="+mn-lt"/>
                <a:cs typeface="+mn-lt"/>
              </a:rPr>
              <a:t>: Traditional locks and passwords are prone to duplication and guessing.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🎭 </a:t>
            </a:r>
            <a:r>
              <a:rPr lang="en-US" b="1" dirty="0">
                <a:ea typeface="+mn-lt"/>
                <a:cs typeface="+mn-lt"/>
              </a:rPr>
              <a:t>Spoofing Threat</a:t>
            </a:r>
            <a:r>
              <a:rPr lang="en-US" dirty="0">
                <a:ea typeface="+mn-lt"/>
                <a:cs typeface="+mn-lt"/>
              </a:rPr>
              <a:t>: Face recognition alone can be fooled using printed images or video replays.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📶 </a:t>
            </a:r>
            <a:r>
              <a:rPr lang="en-US" b="1" dirty="0">
                <a:ea typeface="+mn-lt"/>
                <a:cs typeface="+mn-lt"/>
              </a:rPr>
              <a:t>Scalability Limitation</a:t>
            </a:r>
            <a:r>
              <a:rPr lang="en-US" dirty="0">
                <a:ea typeface="+mn-lt"/>
                <a:cs typeface="+mn-lt"/>
              </a:rPr>
              <a:t>: Standalone systems lack network access, limiting remote control and updates.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🌐 </a:t>
            </a:r>
            <a:r>
              <a:rPr lang="en-US" b="1" dirty="0">
                <a:ea typeface="+mn-lt"/>
                <a:cs typeface="+mn-lt"/>
              </a:rPr>
              <a:t>Lack of Cloud Integration</a:t>
            </a:r>
            <a:r>
              <a:rPr lang="en-US" dirty="0">
                <a:ea typeface="+mn-lt"/>
                <a:cs typeface="+mn-lt"/>
              </a:rPr>
              <a:t>: Without a backend server (like Django), it's hard to scale or manage data centrally.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11924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42A879-113D-EDF7-CB6B-BC850293B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  <a:latin typeface="Aptos"/>
                <a:ea typeface="+mj-lt"/>
                <a:cs typeface="+mj-lt"/>
              </a:rPr>
              <a:t>🎯</a:t>
            </a:r>
            <a:r>
              <a:rPr lang="en-US" sz="4000" dirty="0">
                <a:solidFill>
                  <a:srgbClr val="FFFFFF"/>
                </a:solidFill>
                <a:ea typeface="+mj-lt"/>
                <a:cs typeface="+mj-lt"/>
              </a:rPr>
              <a:t>Objectives</a:t>
            </a:r>
            <a:endParaRPr lang="en-US" sz="4000" dirty="0">
              <a:solidFill>
                <a:srgbClr val="FFFFFF"/>
              </a:solidFill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6353E7-8146-FC2C-B853-BCB7EE0D08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US" dirty="0">
                <a:ea typeface="+mn-lt"/>
                <a:cs typeface="+mn-lt"/>
              </a:rPr>
              <a:t>🕵️‍♂️ </a:t>
            </a:r>
            <a:r>
              <a:rPr lang="en-US" b="1" dirty="0">
                <a:ea typeface="+mn-lt"/>
                <a:cs typeface="+mn-lt"/>
              </a:rPr>
              <a:t>Real-Time Facial Recognition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🛡️ </a:t>
            </a:r>
            <a:r>
              <a:rPr lang="en-US" b="1" dirty="0">
                <a:ea typeface="+mn-lt"/>
                <a:cs typeface="+mn-lt"/>
              </a:rPr>
              <a:t>Robust Anti-Spoofing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🔐 </a:t>
            </a:r>
            <a:r>
              <a:rPr lang="en-US" b="1" dirty="0">
                <a:ea typeface="+mn-lt"/>
                <a:cs typeface="+mn-lt"/>
              </a:rPr>
              <a:t>Secure Two-Factor Authentication (OTP)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⚙️ </a:t>
            </a:r>
            <a:r>
              <a:rPr lang="en-US" b="1" dirty="0">
                <a:ea typeface="+mn-lt"/>
                <a:cs typeface="+mn-lt"/>
              </a:rPr>
              <a:t>Scalable Backend Architecture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🎨 </a:t>
            </a:r>
            <a:r>
              <a:rPr lang="en-US" b="1" dirty="0">
                <a:ea typeface="+mn-lt"/>
                <a:cs typeface="+mn-lt"/>
              </a:rPr>
              <a:t>Intuitive User Interface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32398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550BE34-C2B8-49B8-8519-67A8CAD51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7457DD9-5A45-400A-AB4B-4B4EDECA2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BEB598-C59C-30DA-CAFD-8D54509CC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746" y="586822"/>
            <a:ext cx="3560252" cy="1645920"/>
          </a:xfrm>
        </p:spPr>
        <p:txBody>
          <a:bodyPr>
            <a:normAutofit/>
          </a:bodyPr>
          <a:lstStyle/>
          <a:p>
            <a:r>
              <a:rPr lang="en-US" sz="3200"/>
              <a:t>LITERATURE REVIEW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41CF7D6-A660-431A-B0BB-140A0D555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570A85B-3810-4F95-97B0-CBF4CCDB3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880095-8F16-A0C9-920A-3AB5E0C221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1164" y="632411"/>
            <a:ext cx="6002636" cy="1326793"/>
          </a:xfrm>
        </p:spPr>
        <p:txBody>
          <a:bodyPr vert="horz" lIns="91440" tIns="45720" rIns="91440" bIns="45720" rtlCol="0" anchor="ctr">
            <a:normAutofit lnSpcReduction="10000"/>
          </a:bodyPr>
          <a:lstStyle/>
          <a:p>
            <a:r>
              <a:rPr lang="en-US" sz="2400" dirty="0">
                <a:ea typeface="+mn-lt"/>
                <a:cs typeface="+mn-lt"/>
              </a:rPr>
              <a:t>D. S. Rajavel, M. </a:t>
            </a:r>
            <a:r>
              <a:rPr lang="en-US" sz="2400" dirty="0" err="1">
                <a:ea typeface="+mn-lt"/>
                <a:cs typeface="+mn-lt"/>
              </a:rPr>
              <a:t>Santhoshkumaar</a:t>
            </a:r>
            <a:r>
              <a:rPr lang="en-US" sz="2400" dirty="0">
                <a:ea typeface="+mn-lt"/>
                <a:cs typeface="+mn-lt"/>
              </a:rPr>
              <a:t>, and S. D., “Face recognition-based door locking system with OTP verification”, Apr. 2024, India</a:t>
            </a:r>
            <a:endParaRPr lang="en-US" sz="2400" dirty="0"/>
          </a:p>
          <a:p>
            <a:endParaRPr lang="en-US" sz="180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AFBB1FA8-853D-11B8-E9B2-287D8D5D2A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9034516"/>
              </p:ext>
            </p:extLst>
          </p:nvPr>
        </p:nvGraphicFramePr>
        <p:xfrm>
          <a:off x="384256" y="2455333"/>
          <a:ext cx="11092809" cy="4079995"/>
        </p:xfrm>
        <a:graphic>
          <a:graphicData uri="http://schemas.openxmlformats.org/drawingml/2006/table">
            <a:tbl>
              <a:tblPr bandRow="1">
                <a:noFill/>
                <a:tableStyleId>{5C22544A-7EE6-4342-B048-85BDC9FD1C3A}</a:tableStyleId>
              </a:tblPr>
              <a:tblGrid>
                <a:gridCol w="3370791">
                  <a:extLst>
                    <a:ext uri="{9D8B030D-6E8A-4147-A177-3AD203B41FA5}">
                      <a16:colId xmlns:a16="http://schemas.microsoft.com/office/drawing/2014/main" val="2227278875"/>
                    </a:ext>
                  </a:extLst>
                </a:gridCol>
                <a:gridCol w="3332049">
                  <a:extLst>
                    <a:ext uri="{9D8B030D-6E8A-4147-A177-3AD203B41FA5}">
                      <a16:colId xmlns:a16="http://schemas.microsoft.com/office/drawing/2014/main" val="149648968"/>
                    </a:ext>
                  </a:extLst>
                </a:gridCol>
                <a:gridCol w="4389969">
                  <a:extLst>
                    <a:ext uri="{9D8B030D-6E8A-4147-A177-3AD203B41FA5}">
                      <a16:colId xmlns:a16="http://schemas.microsoft.com/office/drawing/2014/main" val="3258008149"/>
                    </a:ext>
                  </a:extLst>
                </a:gridCol>
              </a:tblGrid>
              <a:tr h="423601">
                <a:tc>
                  <a:txBody>
                    <a:bodyPr/>
                    <a:lstStyle/>
                    <a:p>
                      <a:pPr algn="ctr"/>
                      <a:r>
                        <a:rPr lang="en-US" sz="2000" b="1" cap="none" spc="0" dirty="0">
                          <a:solidFill>
                            <a:schemeClr val="accent2"/>
                          </a:solidFill>
                        </a:rPr>
                        <a:t>Feature</a:t>
                      </a:r>
                      <a:endParaRPr lang="en-US" sz="2000" cap="none" spc="0">
                        <a:solidFill>
                          <a:schemeClr val="accent2"/>
                        </a:solidFill>
                      </a:endParaRPr>
                    </a:p>
                  </a:txBody>
                  <a:tcPr marL="93401" marR="93401" marT="46701" marB="93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cap="none" spc="0" dirty="0">
                          <a:solidFill>
                            <a:schemeClr val="accent2"/>
                          </a:solidFill>
                        </a:rPr>
                        <a:t>Paper [1]</a:t>
                      </a:r>
                      <a:endParaRPr lang="en-US" sz="2000" cap="none" spc="0">
                        <a:solidFill>
                          <a:schemeClr val="accent2"/>
                        </a:solidFill>
                      </a:endParaRPr>
                    </a:p>
                  </a:txBody>
                  <a:tcPr marL="93401" marR="93401" marT="46701" marB="9340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cap="none" spc="0" dirty="0">
                          <a:solidFill>
                            <a:schemeClr val="accent2"/>
                          </a:solidFill>
                        </a:rPr>
                        <a:t>Your Project</a:t>
                      </a:r>
                      <a:endParaRPr lang="en-US" sz="2000" cap="none" spc="0">
                        <a:solidFill>
                          <a:schemeClr val="accent2"/>
                        </a:solidFill>
                      </a:endParaRPr>
                    </a:p>
                  </a:txBody>
                  <a:tcPr marL="93401" marR="93401" marT="46701" marB="9340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37684664"/>
                  </a:ext>
                </a:extLst>
              </a:tr>
              <a:tr h="722613">
                <a:tc>
                  <a:txBody>
                    <a:bodyPr/>
                    <a:lstStyle/>
                    <a:p>
                      <a:pPr algn="ctr"/>
                      <a:r>
                        <a:rPr lang="en-US" sz="2000" b="1" cap="none" spc="0" dirty="0">
                          <a:solidFill>
                            <a:schemeClr val="tx1"/>
                          </a:solidFill>
                        </a:rPr>
                        <a:t>Anti-Spoofing</a:t>
                      </a:r>
                      <a:endParaRPr lang="en-US" sz="20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93401" marR="93401" marT="46701" marB="9340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cap="none" spc="0" dirty="0">
                          <a:solidFill>
                            <a:schemeClr val="tx1"/>
                          </a:solidFill>
                        </a:rPr>
                        <a:t>❌ Not available</a:t>
                      </a:r>
                    </a:p>
                  </a:txBody>
                  <a:tcPr marL="93401" marR="93401" marT="46701" marB="9340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cap="none" spc="0" dirty="0">
                          <a:solidFill>
                            <a:schemeClr val="tx1"/>
                          </a:solidFill>
                        </a:rPr>
                        <a:t>✅ Silent-Face Anti-Spoofing (Fourier + CNN)</a:t>
                      </a:r>
                    </a:p>
                  </a:txBody>
                  <a:tcPr marL="93401" marR="93401" marT="46701" marB="9340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544549"/>
                  </a:ext>
                </a:extLst>
              </a:tr>
              <a:tr h="523272">
                <a:tc>
                  <a:txBody>
                    <a:bodyPr/>
                    <a:lstStyle/>
                    <a:p>
                      <a:pPr algn="ctr"/>
                      <a:r>
                        <a:rPr lang="en-US" sz="2000" b="1" cap="none" spc="0" dirty="0">
                          <a:solidFill>
                            <a:schemeClr val="tx1"/>
                          </a:solidFill>
                        </a:rPr>
                        <a:t>Face Recognition</a:t>
                      </a:r>
                      <a:endParaRPr lang="en-US" sz="20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93401" marR="93401" marT="46701" marB="93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cap="none" spc="0" dirty="0">
                          <a:solidFill>
                            <a:schemeClr val="tx1"/>
                          </a:solidFill>
                        </a:rPr>
                        <a:t>HOG (OpenCV)</a:t>
                      </a:r>
                    </a:p>
                  </a:txBody>
                  <a:tcPr marL="93401" marR="93401" marT="46701" marB="9340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cap="none" spc="0" dirty="0">
                          <a:solidFill>
                            <a:schemeClr val="tx1"/>
                          </a:solidFill>
                        </a:rPr>
                        <a:t>DLIB / CNN-based models</a:t>
                      </a:r>
                    </a:p>
                  </a:txBody>
                  <a:tcPr marL="93401" marR="93401" marT="46701" marB="9340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3660331"/>
                  </a:ext>
                </a:extLst>
              </a:tr>
              <a:tr h="722613">
                <a:tc>
                  <a:txBody>
                    <a:bodyPr/>
                    <a:lstStyle/>
                    <a:p>
                      <a:pPr algn="ctr"/>
                      <a:r>
                        <a:rPr lang="en-US" sz="2000" b="1" cap="none" spc="0" dirty="0">
                          <a:solidFill>
                            <a:schemeClr val="tx1"/>
                          </a:solidFill>
                        </a:rPr>
                        <a:t>OTP Integration</a:t>
                      </a:r>
                      <a:endParaRPr lang="en-US" sz="20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93401" marR="93401" marT="46701" marB="9340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cap="none" spc="0" dirty="0">
                          <a:solidFill>
                            <a:schemeClr val="tx1"/>
                          </a:solidFill>
                        </a:rPr>
                        <a:t>GSM module</a:t>
                      </a:r>
                    </a:p>
                  </a:txBody>
                  <a:tcPr marL="93401" marR="93401" marT="46701" marB="9340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cap="none" spc="0" dirty="0">
                          <a:solidFill>
                            <a:schemeClr val="tx1"/>
                          </a:solidFill>
                        </a:rPr>
                        <a:t>Django backend (more flexible and scalable)</a:t>
                      </a:r>
                    </a:p>
                  </a:txBody>
                  <a:tcPr marL="93401" marR="93401" marT="46701" marB="9340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5580054"/>
                  </a:ext>
                </a:extLst>
              </a:tr>
              <a:tr h="411141">
                <a:tc>
                  <a:txBody>
                    <a:bodyPr/>
                    <a:lstStyle/>
                    <a:p>
                      <a:pPr algn="ctr"/>
                      <a:r>
                        <a:rPr lang="en-US" sz="2000" b="1" cap="none" spc="0" dirty="0">
                          <a:solidFill>
                            <a:schemeClr val="tx1"/>
                          </a:solidFill>
                        </a:rPr>
                        <a:t>Logging</a:t>
                      </a:r>
                      <a:endParaRPr lang="en-US" sz="20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93401" marR="93401" marT="46701" marB="93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cap="none" spc="0" dirty="0">
                          <a:solidFill>
                            <a:schemeClr val="tx1"/>
                          </a:solidFill>
                        </a:rPr>
                        <a:t>Excel file</a:t>
                      </a:r>
                    </a:p>
                  </a:txBody>
                  <a:tcPr marL="93401" marR="93401" marT="46701" marB="9340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cap="none" spc="0" dirty="0">
                          <a:solidFill>
                            <a:schemeClr val="tx1"/>
                          </a:solidFill>
                        </a:rPr>
                        <a:t>Centralized database</a:t>
                      </a:r>
                    </a:p>
                  </a:txBody>
                  <a:tcPr marL="93401" marR="93401" marT="46701" marB="9340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1153245"/>
                  </a:ext>
                </a:extLst>
              </a:tr>
              <a:tr h="722613">
                <a:tc>
                  <a:txBody>
                    <a:bodyPr/>
                    <a:lstStyle/>
                    <a:p>
                      <a:pPr algn="ctr"/>
                      <a:r>
                        <a:rPr lang="en-US" sz="2000" b="1" cap="none" spc="0" dirty="0">
                          <a:solidFill>
                            <a:schemeClr val="tx1"/>
                          </a:solidFill>
                        </a:rPr>
                        <a:t>Scalability</a:t>
                      </a:r>
                      <a:endParaRPr lang="en-US" sz="20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93401" marR="93401" marT="46701" marB="9340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cap="none" spc="0" dirty="0">
                          <a:solidFill>
                            <a:schemeClr val="tx1"/>
                          </a:solidFill>
                        </a:rPr>
                        <a:t>Limited</a:t>
                      </a:r>
                    </a:p>
                  </a:txBody>
                  <a:tcPr marL="93401" marR="93401" marT="46701" marB="9340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cap="none" spc="0" dirty="0">
                          <a:solidFill>
                            <a:schemeClr val="tx1"/>
                          </a:solidFill>
                        </a:rPr>
                        <a:t>Scalable (modular, network-based)</a:t>
                      </a:r>
                    </a:p>
                  </a:txBody>
                  <a:tcPr marL="93401" marR="93401" marT="46701" marB="9340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6230416"/>
                  </a:ext>
                </a:extLst>
              </a:tr>
              <a:tr h="411141">
                <a:tc>
                  <a:txBody>
                    <a:bodyPr/>
                    <a:lstStyle/>
                    <a:p>
                      <a:pPr algn="ctr"/>
                      <a:r>
                        <a:rPr lang="en-US" sz="2000" b="1" cap="none" spc="0" dirty="0">
                          <a:solidFill>
                            <a:schemeClr val="tx1"/>
                          </a:solidFill>
                        </a:rPr>
                        <a:t>Voice Feedback</a:t>
                      </a:r>
                      <a:endParaRPr lang="en-US" sz="20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93401" marR="93401" marT="46701" marB="93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cap="none" spc="0" dirty="0">
                          <a:solidFill>
                            <a:schemeClr val="tx1"/>
                          </a:solidFill>
                        </a:rPr>
                        <a:t>✅ APR9600</a:t>
                      </a:r>
                    </a:p>
                  </a:txBody>
                  <a:tcPr marL="93401" marR="93401" marT="46701" marB="9340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cap="none" spc="0" dirty="0">
                          <a:solidFill>
                            <a:schemeClr val="tx1"/>
                          </a:solidFill>
                        </a:rPr>
                        <a:t>❌ Not implemented</a:t>
                      </a:r>
                    </a:p>
                  </a:txBody>
                  <a:tcPr marL="93401" marR="93401" marT="46701" marB="9340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55757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154747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2556B07-D277-FC15-E592-B5A8998A0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C53F2C2-9B49-FC5C-465C-A1AED34400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D216594-25E7-0308-96B7-D22F7AC282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8BB69B-F87E-5CB2-F281-69E7A3F95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746" y="586822"/>
            <a:ext cx="3560252" cy="1645920"/>
          </a:xfrm>
        </p:spPr>
        <p:txBody>
          <a:bodyPr>
            <a:normAutofit/>
          </a:bodyPr>
          <a:lstStyle/>
          <a:p>
            <a:r>
              <a:rPr lang="en-US" sz="3200"/>
              <a:t>LITERATURE REVIEW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BF48A65-13F0-7027-4FF7-5C7D769EAF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F49523B-3D1C-7260-056B-D8C424909C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12AE27-7181-3B94-D3B2-3A025BF97C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1164" y="651949"/>
            <a:ext cx="6002636" cy="16198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400" dirty="0">
                <a:ea typeface="+mn-lt"/>
                <a:cs typeface="+mn-lt"/>
              </a:rPr>
              <a:t>Saputra, A. W. Dimas Ricky. </a:t>
            </a:r>
            <a:r>
              <a:rPr lang="en-US" sz="2400" i="1" dirty="0">
                <a:ea typeface="+mn-lt"/>
                <a:cs typeface="+mn-lt"/>
              </a:rPr>
              <a:t>"Home Door Security System with Face Recognition Using ESP32-CAM."Nigeria</a:t>
            </a:r>
            <a:endParaRPr lang="en-US" sz="2400" dirty="0"/>
          </a:p>
          <a:p>
            <a:endParaRPr lang="en-US" sz="1800" dirty="0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BDE2EECA-3830-AA1B-6C46-12241DE574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177396"/>
              </p:ext>
            </p:extLst>
          </p:nvPr>
        </p:nvGraphicFramePr>
        <p:xfrm>
          <a:off x="592666" y="2455333"/>
          <a:ext cx="11091141" cy="4132183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697047">
                  <a:extLst>
                    <a:ext uri="{9D8B030D-6E8A-4147-A177-3AD203B41FA5}">
                      <a16:colId xmlns:a16="http://schemas.microsoft.com/office/drawing/2014/main" val="2916051070"/>
                    </a:ext>
                  </a:extLst>
                </a:gridCol>
                <a:gridCol w="3697047">
                  <a:extLst>
                    <a:ext uri="{9D8B030D-6E8A-4147-A177-3AD203B41FA5}">
                      <a16:colId xmlns:a16="http://schemas.microsoft.com/office/drawing/2014/main" val="3185348825"/>
                    </a:ext>
                  </a:extLst>
                </a:gridCol>
                <a:gridCol w="3697047">
                  <a:extLst>
                    <a:ext uri="{9D8B030D-6E8A-4147-A177-3AD203B41FA5}">
                      <a16:colId xmlns:a16="http://schemas.microsoft.com/office/drawing/2014/main" val="2845681167"/>
                    </a:ext>
                  </a:extLst>
                </a:gridCol>
              </a:tblGrid>
              <a:tr h="414438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accent2"/>
                          </a:solidFill>
                        </a:rPr>
                        <a:t>Feature</a:t>
                      </a:r>
                      <a:endParaRPr lang="en-US" sz="2000" dirty="0">
                        <a:solidFill>
                          <a:schemeClr val="accent2"/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accent2"/>
                          </a:solidFill>
                        </a:rPr>
                        <a:t>Paper [2]</a:t>
                      </a:r>
                      <a:endParaRPr lang="en-US" sz="2000">
                        <a:solidFill>
                          <a:schemeClr val="accent2"/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accent2"/>
                          </a:solidFill>
                        </a:rPr>
                        <a:t>Your Project</a:t>
                      </a:r>
                      <a:endParaRPr lang="en-US" sz="2000">
                        <a:solidFill>
                          <a:schemeClr val="accent2"/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2921733"/>
                  </a:ext>
                </a:extLst>
              </a:tr>
              <a:tr h="743549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Face Recognition</a:t>
                      </a:r>
                      <a:endParaRPr lang="en-US" sz="20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Eigenfaces + PCA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DLIB / CNN-based (more robust and modern)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9859"/>
                  </a:ext>
                </a:extLst>
              </a:tr>
              <a:tr h="743549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Anti-Spoofing</a:t>
                      </a:r>
                      <a:endParaRPr lang="en-US" sz="20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❌ Not implemented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✅ Silent-Face Anti-Spoofing (Fourier + CNN)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9438088"/>
                  </a:ext>
                </a:extLst>
              </a:tr>
              <a:tr h="743549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Authentication Method</a:t>
                      </a:r>
                      <a:endParaRPr lang="en-US" sz="20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Face recognition only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Face + OTP (Two-factor authentication)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5400019"/>
                  </a:ext>
                </a:extLst>
              </a:tr>
              <a:tr h="743549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Backend</a:t>
                      </a:r>
                      <a:endParaRPr lang="en-US" sz="20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Local Python/OpenCV on Raspbian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Django backend (scalable, networked)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0843376"/>
                  </a:ext>
                </a:extLst>
              </a:tr>
              <a:tr h="743549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Network Integration</a:t>
                      </a:r>
                      <a:endParaRPr lang="en-US" sz="20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Limited, local Wi-Fi only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API-based access via Django (cloud-</a:t>
                      </a:r>
                      <a:r>
                        <a:rPr lang="en-US" sz="2000" dirty="0" err="1"/>
                        <a:t>capable,scalable</a:t>
                      </a:r>
                      <a:r>
                        <a:rPr lang="en-US" sz="2000" dirty="0"/>
                        <a:t>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39912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812235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92C7C6C-C904-4357-21BF-2E1AB0658C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271584D-8D93-C6E0-5F86-10F7F4CC9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0C4CE40-F89F-5C58-5E98-3DAD221C4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C59BB5-88EC-B26D-A875-169A0513B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746" y="586822"/>
            <a:ext cx="3560252" cy="1645920"/>
          </a:xfrm>
        </p:spPr>
        <p:txBody>
          <a:bodyPr>
            <a:normAutofit/>
          </a:bodyPr>
          <a:lstStyle/>
          <a:p>
            <a:r>
              <a:rPr lang="en-US" sz="3200"/>
              <a:t>LITERATURE REVIEW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771CB1-15C4-F80E-CEC1-9A87350EE1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CE4826E-7979-613F-EE39-C105579F6C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F75270-FDE4-1503-3740-FD8064DA37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1164" y="632411"/>
            <a:ext cx="6002636" cy="1326793"/>
          </a:xfrm>
        </p:spPr>
        <p:txBody>
          <a:bodyPr vert="horz" lIns="91440" tIns="45720" rIns="91440" bIns="45720" rtlCol="0" anchor="ctr">
            <a:normAutofit lnSpcReduction="10000"/>
          </a:bodyPr>
          <a:lstStyle/>
          <a:p>
            <a:r>
              <a:rPr lang="en-US" sz="2400" dirty="0">
                <a:ea typeface="+mn-lt"/>
                <a:cs typeface="+mn-lt"/>
              </a:rPr>
              <a:t>Burruel-Zazueta, </a:t>
            </a:r>
            <a:r>
              <a:rPr lang="en-US" sz="2400" i="1" dirty="0">
                <a:ea typeface="+mn-lt"/>
                <a:cs typeface="+mn-lt"/>
              </a:rPr>
              <a:t>et al.</a:t>
            </a:r>
            <a:r>
              <a:rPr lang="en-US" sz="2400" dirty="0">
                <a:ea typeface="+mn-lt"/>
                <a:cs typeface="+mn-lt"/>
              </a:rPr>
              <a:t> “Biometric Lock with Facial Recognition Implemented with 2 Deep Learning Techniques.”, 2024, Mexico.</a:t>
            </a:r>
            <a:endParaRPr lang="en-US" sz="2400" dirty="0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6D4D26FA-4CE3-558B-0795-CA3FB9EBF1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5868459"/>
              </p:ext>
            </p:extLst>
          </p:nvPr>
        </p:nvGraphicFramePr>
        <p:xfrm>
          <a:off x="592666" y="2455333"/>
          <a:ext cx="11091141" cy="4132183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697047">
                  <a:extLst>
                    <a:ext uri="{9D8B030D-6E8A-4147-A177-3AD203B41FA5}">
                      <a16:colId xmlns:a16="http://schemas.microsoft.com/office/drawing/2014/main" val="2916051070"/>
                    </a:ext>
                  </a:extLst>
                </a:gridCol>
                <a:gridCol w="3697047">
                  <a:extLst>
                    <a:ext uri="{9D8B030D-6E8A-4147-A177-3AD203B41FA5}">
                      <a16:colId xmlns:a16="http://schemas.microsoft.com/office/drawing/2014/main" val="3185348825"/>
                    </a:ext>
                  </a:extLst>
                </a:gridCol>
                <a:gridCol w="3697047">
                  <a:extLst>
                    <a:ext uri="{9D8B030D-6E8A-4147-A177-3AD203B41FA5}">
                      <a16:colId xmlns:a16="http://schemas.microsoft.com/office/drawing/2014/main" val="2845681167"/>
                    </a:ext>
                  </a:extLst>
                </a:gridCol>
              </a:tblGrid>
              <a:tr h="414438">
                <a:tc>
                  <a:txBody>
                    <a:bodyPr/>
                    <a:lstStyle/>
                    <a:p>
                      <a:pPr algn="ctr"/>
                      <a:endParaRPr lang="en-US" sz="2000" b="1" dirty="0">
                        <a:solidFill>
                          <a:schemeClr val="accent2"/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1" dirty="0">
                        <a:solidFill>
                          <a:schemeClr val="accent2"/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1" dirty="0">
                        <a:solidFill>
                          <a:schemeClr val="accent2"/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2921733"/>
                  </a:ext>
                </a:extLst>
              </a:tr>
              <a:tr h="743549">
                <a:tc>
                  <a:txBody>
                    <a:bodyPr/>
                    <a:lstStyle/>
                    <a:p>
                      <a:pPr algn="ctr"/>
                      <a:endParaRPr lang="en-US" sz="2000" b="1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9859"/>
                  </a:ext>
                </a:extLst>
              </a:tr>
              <a:tr h="743549">
                <a:tc>
                  <a:txBody>
                    <a:bodyPr/>
                    <a:lstStyle/>
                    <a:p>
                      <a:pPr algn="ctr"/>
                      <a:endParaRPr lang="en-US" sz="2000" b="1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9438088"/>
                  </a:ext>
                </a:extLst>
              </a:tr>
              <a:tr h="743549">
                <a:tc>
                  <a:txBody>
                    <a:bodyPr/>
                    <a:lstStyle/>
                    <a:p>
                      <a:pPr algn="ctr"/>
                      <a:endParaRPr lang="en-US" sz="2000" b="1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5400019"/>
                  </a:ext>
                </a:extLst>
              </a:tr>
              <a:tr h="743549">
                <a:tc>
                  <a:txBody>
                    <a:bodyPr/>
                    <a:lstStyle/>
                    <a:p>
                      <a:pPr algn="ctr"/>
                      <a:endParaRPr lang="en-US" sz="2000" b="1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0843376"/>
                  </a:ext>
                </a:extLst>
              </a:tr>
              <a:tr h="743549">
                <a:tc>
                  <a:txBody>
                    <a:bodyPr/>
                    <a:lstStyle/>
                    <a:p>
                      <a:pPr algn="ctr"/>
                      <a:endParaRPr lang="en-US" sz="2000" b="1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399128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30954D0-ED3B-8BF5-4667-7DB2FFB7EA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5458621"/>
              </p:ext>
            </p:extLst>
          </p:nvPr>
        </p:nvGraphicFramePr>
        <p:xfrm>
          <a:off x="43543" y="2641599"/>
          <a:ext cx="11814141" cy="4256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938047">
                  <a:extLst>
                    <a:ext uri="{9D8B030D-6E8A-4147-A177-3AD203B41FA5}">
                      <a16:colId xmlns:a16="http://schemas.microsoft.com/office/drawing/2014/main" val="2816403376"/>
                    </a:ext>
                  </a:extLst>
                </a:gridCol>
                <a:gridCol w="3938047">
                  <a:extLst>
                    <a:ext uri="{9D8B030D-6E8A-4147-A177-3AD203B41FA5}">
                      <a16:colId xmlns:a16="http://schemas.microsoft.com/office/drawing/2014/main" val="1580512862"/>
                    </a:ext>
                  </a:extLst>
                </a:gridCol>
                <a:gridCol w="3938047">
                  <a:extLst>
                    <a:ext uri="{9D8B030D-6E8A-4147-A177-3AD203B41FA5}">
                      <a16:colId xmlns:a16="http://schemas.microsoft.com/office/drawing/2014/main" val="4036362978"/>
                    </a:ext>
                  </a:extLst>
                </a:gridCol>
              </a:tblGrid>
              <a:tr h="575813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accent2"/>
                          </a:solidFill>
                        </a:rPr>
                        <a:t>Feature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2"/>
                          </a:solidFill>
                        </a:rPr>
                        <a:t>Paper Project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2"/>
                          </a:solidFill>
                        </a:rPr>
                        <a:t>Our Project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9705351"/>
                  </a:ext>
                </a:extLst>
              </a:tr>
              <a:tr h="810839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Face Recognition</a:t>
                      </a:r>
                      <a:endParaRPr lang="en-US" sz="20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/>
                        <a:t>FaceNet</a:t>
                      </a:r>
                      <a:r>
                        <a:rPr lang="en-US" sz="2000" dirty="0"/>
                        <a:t> CNN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CNN with FFT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1248776"/>
                  </a:ext>
                </a:extLst>
              </a:tr>
              <a:tr h="857844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Anti-Spoofing</a:t>
                      </a:r>
                      <a:endParaRPr lang="en-US" sz="20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Basic methods (blinking detection, thermal camera suggested)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Advanced Fourier transform + CNN model for spoof detection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8305123"/>
                  </a:ext>
                </a:extLst>
              </a:tr>
              <a:tr h="857844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Hardware</a:t>
                      </a:r>
                      <a:endParaRPr lang="en-US" sz="20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Jetson Nano microcomputer (GPU), IMX219 Camera, Arduino UNO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ESP32-CAM , Django server, Arduino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4970552"/>
                  </a:ext>
                </a:extLst>
              </a:tr>
              <a:tr h="857844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Cloud Integration</a:t>
                      </a:r>
                      <a:endParaRPr lang="en-US" sz="20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Mostly local processing on Jetson Nano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Django server provide more control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04408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424414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5DDBFC0-CBFD-E376-8D52-0F1A136574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5DC4043-49AC-FB63-3A82-3D3B67B22D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697" y="641644"/>
            <a:ext cx="10260251" cy="615435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97975ED-7CD4-7969-1792-8C12D1225B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09" y="-435096"/>
            <a:ext cx="6249051" cy="106127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800" b="1" u="sng" kern="1200" dirty="0">
                <a:solidFill>
                  <a:schemeClr val="accent2"/>
                </a:solidFill>
                <a:latin typeface="+mj-lt"/>
                <a:ea typeface="+mj-ea"/>
                <a:cs typeface="+mj-cs"/>
              </a:rPr>
              <a:t>Project implementation</a:t>
            </a:r>
            <a:endParaRPr lang="en-US" sz="3800" b="1" u="sng" kern="1200" dirty="0">
              <a:solidFill>
                <a:schemeClr val="accent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462569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diagram of a computer program&#10;&#10;AI-generated content may be incorrect.">
            <a:extLst>
              <a:ext uri="{FF2B5EF4-FFF2-40B4-BE49-F238E27FC236}">
                <a16:creationId xmlns:a16="http://schemas.microsoft.com/office/drawing/2014/main" id="{14A3C13F-EB1B-3A55-FAE1-86636B7E26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554" y="93004"/>
            <a:ext cx="10336538" cy="674363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3B1CDF-2B9D-01A5-947F-5A630513DD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09" y="-435096"/>
            <a:ext cx="6249051" cy="106127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800" b="1" u="sng" kern="1200" dirty="0">
                <a:solidFill>
                  <a:schemeClr val="accent2"/>
                </a:solidFill>
                <a:latin typeface="+mj-lt"/>
                <a:ea typeface="+mj-ea"/>
                <a:cs typeface="+mj-cs"/>
              </a:rPr>
              <a:t>Project implementation</a:t>
            </a:r>
            <a:endParaRPr lang="en-US" sz="3800" b="1" u="sng" kern="1200" dirty="0">
              <a:solidFill>
                <a:schemeClr val="accent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124098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22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office theme</vt:lpstr>
      <vt:lpstr>Face-recognition based door locking system with OTP verification</vt:lpstr>
      <vt:lpstr>Introduction</vt:lpstr>
      <vt:lpstr>Problem statement</vt:lpstr>
      <vt:lpstr>🎯Objectives</vt:lpstr>
      <vt:lpstr>LITERATURE REVIEW</vt:lpstr>
      <vt:lpstr>LITERATURE REVIEW</vt:lpstr>
      <vt:lpstr>LITERATURE REVIEW</vt:lpstr>
      <vt:lpstr>Project implementation</vt:lpstr>
      <vt:lpstr>Project implementation</vt:lpstr>
      <vt:lpstr>Anti-spoof Model by zhuyingSeu</vt:lpstr>
      <vt:lpstr>Anti-spoof Model</vt:lpstr>
      <vt:lpstr>Anti-spoof Model</vt:lpstr>
      <vt:lpstr>Sample Output</vt:lpstr>
      <vt:lpstr>Facial Recognition Model by DLIB</vt:lpstr>
      <vt:lpstr>DLIB (ResNet-34) Face Recognition model</vt:lpstr>
      <vt:lpstr>Sample output</vt:lpstr>
      <vt:lpstr>🚀Major Highlight of the project</vt:lpstr>
      <vt:lpstr>🚀Major Highlight of the project</vt:lpstr>
      <vt:lpstr>Limitation</vt:lpstr>
      <vt:lpstr>Future Scope</vt:lpstr>
      <vt:lpstr>Reference</vt:lpstr>
      <vt:lpstr>Project Demonstration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 </cp:lastModifiedBy>
  <cp:revision>696</cp:revision>
  <dcterms:created xsi:type="dcterms:W3CDTF">2013-07-15T20:26:40Z</dcterms:created>
  <dcterms:modified xsi:type="dcterms:W3CDTF">2025-05-19T04:39:39Z</dcterms:modified>
</cp:coreProperties>
</file>